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6" r:id="rId3"/>
    <p:sldId id="267" r:id="rId4"/>
    <p:sldId id="257" r:id="rId5"/>
    <p:sldId id="258" r:id="rId6"/>
    <p:sldId id="259" r:id="rId7"/>
    <p:sldId id="260" r:id="rId8"/>
    <p:sldId id="261" r:id="rId9"/>
    <p:sldId id="262" r:id="rId10"/>
    <p:sldId id="265" r:id="rId11"/>
    <p:sldId id="269" r:id="rId12"/>
    <p:sldId id="263" r:id="rId13"/>
    <p:sldId id="268"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11" d="100"/>
          <a:sy n="111" d="100"/>
        </p:scale>
        <p:origin x="-1614" y="-7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6019BE7-11E1-43EA-A7A2-22EBF213D8C2}" type="datetimeFigureOut">
              <a:rPr lang="en-US" smtClean="0"/>
              <a:t>6/23/2019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2161269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6019BE7-11E1-43EA-A7A2-22EBF213D8C2}" type="datetimeFigureOut">
              <a:rPr lang="en-US" smtClean="0"/>
              <a:t>6/23/2019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1714088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6019BE7-11E1-43EA-A7A2-22EBF213D8C2}" type="datetimeFigureOut">
              <a:rPr lang="en-US" smtClean="0"/>
              <a:t>6/23/2019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3101625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6019BE7-11E1-43EA-A7A2-22EBF213D8C2}" type="datetimeFigureOut">
              <a:rPr lang="en-US" smtClean="0"/>
              <a:t>6/23/2019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1937308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6019BE7-11E1-43EA-A7A2-22EBF213D8C2}" type="datetimeFigureOut">
              <a:rPr lang="en-US" smtClean="0"/>
              <a:t>6/23/2019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1126096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6019BE7-11E1-43EA-A7A2-22EBF213D8C2}" type="datetimeFigureOut">
              <a:rPr lang="en-US" smtClean="0"/>
              <a:t>6/23/2019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4208581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6019BE7-11E1-43EA-A7A2-22EBF213D8C2}" type="datetimeFigureOut">
              <a:rPr lang="en-US" smtClean="0"/>
              <a:t>6/23/2019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2144811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6019BE7-11E1-43EA-A7A2-22EBF213D8C2}" type="datetimeFigureOut">
              <a:rPr lang="en-US" smtClean="0"/>
              <a:t>6/23/2019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2208472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019BE7-11E1-43EA-A7A2-22EBF213D8C2}" type="datetimeFigureOut">
              <a:rPr lang="en-US" smtClean="0"/>
              <a:t>6/23/2019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1620476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6019BE7-11E1-43EA-A7A2-22EBF213D8C2}" type="datetimeFigureOut">
              <a:rPr lang="en-US" smtClean="0"/>
              <a:t>6/23/2019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2528768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6019BE7-11E1-43EA-A7A2-22EBF213D8C2}" type="datetimeFigureOut">
              <a:rPr lang="en-US" smtClean="0"/>
              <a:t>6/23/2019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A0BBD-53F6-4D06-958A-CE511135A47E}" type="slidenum">
              <a:rPr lang="en-US" smtClean="0"/>
              <a:t>‹#›</a:t>
            </a:fld>
            <a:endParaRPr lang="en-US"/>
          </a:p>
        </p:txBody>
      </p:sp>
    </p:spTree>
    <p:extLst>
      <p:ext uri="{BB962C8B-B14F-4D97-AF65-F5344CB8AC3E}">
        <p14:creationId xmlns:p14="http://schemas.microsoft.com/office/powerpoint/2010/main" val="41025955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019BE7-11E1-43EA-A7A2-22EBF213D8C2}" type="datetimeFigureOut">
              <a:rPr lang="en-US" smtClean="0"/>
              <a:t>6/23/2019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1A0BBD-53F6-4D06-958A-CE511135A47E}" type="slidenum">
              <a:rPr lang="en-US" smtClean="0"/>
              <a:t>‹#›</a:t>
            </a:fld>
            <a:endParaRPr lang="en-US"/>
          </a:p>
        </p:txBody>
      </p:sp>
    </p:spTree>
    <p:extLst>
      <p:ext uri="{BB962C8B-B14F-4D97-AF65-F5344CB8AC3E}">
        <p14:creationId xmlns:p14="http://schemas.microsoft.com/office/powerpoint/2010/main" val="5146344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Brandwonden</a:t>
            </a:r>
            <a:r>
              <a:rPr lang="en-US" dirty="0" smtClean="0"/>
              <a:t> Project</a:t>
            </a:r>
            <a:endParaRPr lang="en-US" dirty="0"/>
          </a:p>
        </p:txBody>
      </p:sp>
      <p:sp>
        <p:nvSpPr>
          <p:cNvPr id="3" name="Subtitle 2"/>
          <p:cNvSpPr>
            <a:spLocks noGrp="1"/>
          </p:cNvSpPr>
          <p:nvPr>
            <p:ph type="subTitle" idx="1"/>
          </p:nvPr>
        </p:nvSpPr>
        <p:spPr/>
        <p:txBody>
          <a:bodyPr>
            <a:normAutofit/>
          </a:bodyPr>
          <a:lstStyle/>
          <a:p>
            <a:r>
              <a:rPr lang="en-US" sz="1200" dirty="0" smtClean="0"/>
              <a:t>The wound lies in bridges </a:t>
            </a:r>
          </a:p>
          <a:p>
            <a:r>
              <a:rPr lang="en-US" sz="1200" dirty="0" smtClean="0"/>
              <a:t>When the grave lengthens,</a:t>
            </a:r>
          </a:p>
          <a:p>
            <a:r>
              <a:rPr lang="en-US" sz="1200" dirty="0" smtClean="0"/>
              <a:t>When patience stretches</a:t>
            </a:r>
          </a:p>
          <a:p>
            <a:r>
              <a:rPr lang="en-US" sz="1200" dirty="0" smtClean="0"/>
              <a:t>The wound, a gesture, is passing.</a:t>
            </a:r>
          </a:p>
          <a:p>
            <a:r>
              <a:rPr lang="en-US" sz="1200" dirty="0" smtClean="0"/>
              <a:t>-Adonis</a:t>
            </a:r>
            <a:endParaRPr lang="en-US" sz="1200" dirty="0"/>
          </a:p>
        </p:txBody>
      </p:sp>
    </p:spTree>
    <p:extLst>
      <p:ext uri="{BB962C8B-B14F-4D97-AF65-F5344CB8AC3E}">
        <p14:creationId xmlns:p14="http://schemas.microsoft.com/office/powerpoint/2010/main" val="28575030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Options for ML HIIS to ECM</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Create a </a:t>
            </a:r>
            <a:r>
              <a:rPr lang="en-US" dirty="0" err="1" smtClean="0"/>
              <a:t>generalised</a:t>
            </a:r>
            <a:r>
              <a:rPr lang="en-US" dirty="0" smtClean="0"/>
              <a:t> ECM-HIIS deep learning network trained on available date (including non-burn wounds (with less weighting)).</a:t>
            </a:r>
          </a:p>
          <a:p>
            <a:r>
              <a:rPr lang="en-US" dirty="0" smtClean="0"/>
              <a:t>Include a mid-level layer for blood (system) cytokine levels.</a:t>
            </a:r>
          </a:p>
          <a:p>
            <a:r>
              <a:rPr lang="en-US" dirty="0" smtClean="0"/>
              <a:t>Hypergraph Learning – In our case, modelling pairwise relationships will lead to a loss in information.  In a hypergraph an edge can connect more than two vertices, i.e. an edge is a subset of vertices.   </a:t>
            </a:r>
          </a:p>
        </p:txBody>
      </p:sp>
    </p:spTree>
    <p:extLst>
      <p:ext uri="{BB962C8B-B14F-4D97-AF65-F5344CB8AC3E}">
        <p14:creationId xmlns:p14="http://schemas.microsoft.com/office/powerpoint/2010/main" val="32463578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Hypergraphs</a:t>
            </a:r>
            <a:endParaRPr lang="en-US" dirty="0"/>
          </a:p>
        </p:txBody>
      </p:sp>
      <p:sp>
        <p:nvSpPr>
          <p:cNvPr id="3" name="Content Placeholder 2"/>
          <p:cNvSpPr>
            <a:spLocks noGrp="1"/>
          </p:cNvSpPr>
          <p:nvPr>
            <p:ph idx="1"/>
          </p:nvPr>
        </p:nvSpPr>
        <p:spPr>
          <a:xfrm>
            <a:off x="457200" y="1600200"/>
            <a:ext cx="4186808" cy="4525963"/>
          </a:xfrm>
        </p:spPr>
        <p:txBody>
          <a:bodyPr>
            <a:normAutofit fontScale="92500" lnSpcReduction="10000"/>
          </a:bodyPr>
          <a:lstStyle/>
          <a:p>
            <a:r>
              <a:rPr lang="en-US" sz="2400" b="1" dirty="0"/>
              <a:t>A hypergraph-based learning algorithm for classifying gene expression and </a:t>
            </a:r>
            <a:r>
              <a:rPr lang="en-US" sz="2400" b="1" dirty="0" err="1"/>
              <a:t>arrayCGH</a:t>
            </a:r>
            <a:r>
              <a:rPr lang="en-US" sz="2400" b="1" dirty="0"/>
              <a:t> data with prior </a:t>
            </a:r>
            <a:r>
              <a:rPr lang="en-US" sz="2400" b="1" dirty="0" smtClean="0"/>
              <a:t>knowledge (Tian et al., 2009).  - </a:t>
            </a:r>
            <a:r>
              <a:rPr lang="en-US" sz="2000" dirty="0" smtClean="0"/>
              <a:t>Presents a hypergraph semi-supervised learning that introduces extra hypergraph structural cost to restrict the learning results.  </a:t>
            </a:r>
          </a:p>
          <a:p>
            <a:r>
              <a:rPr lang="en-US" sz="2400" b="1" dirty="0" smtClean="0"/>
              <a:t>Scalable Hypergraph Learning and Processing (Huang et al., 2015) -  </a:t>
            </a:r>
            <a:r>
              <a:rPr lang="en-US" sz="2000" dirty="0" smtClean="0"/>
              <a:t>Distributed framework for large scale hypergraphs in Apache Spark.</a:t>
            </a:r>
            <a:endParaRPr lang="en-US" sz="2000" b="1" dirty="0" smtClean="0"/>
          </a:p>
          <a:p>
            <a:endParaRPr lang="en-US" sz="2400" dirty="0" smtClean="0"/>
          </a:p>
          <a:p>
            <a:endParaRPr lang="en-US" sz="2400" dirty="0"/>
          </a:p>
          <a:p>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80112" y="1412776"/>
            <a:ext cx="2880320" cy="20786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8078"/>
          <a:stretch/>
        </p:blipFill>
        <p:spPr bwMode="auto">
          <a:xfrm>
            <a:off x="5148064" y="4161802"/>
            <a:ext cx="3184029" cy="17836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384219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Options for ABM models connected to neural network</a:t>
            </a:r>
            <a:endParaRPr lang="en-US" dirty="0"/>
          </a:p>
        </p:txBody>
      </p:sp>
      <p:sp>
        <p:nvSpPr>
          <p:cNvPr id="3" name="Content Placeholder 2"/>
          <p:cNvSpPr>
            <a:spLocks noGrp="1"/>
          </p:cNvSpPr>
          <p:nvPr>
            <p:ph idx="1"/>
          </p:nvPr>
        </p:nvSpPr>
        <p:spPr>
          <a:xfrm>
            <a:off x="467544" y="1484784"/>
            <a:ext cx="8229600" cy="2908920"/>
          </a:xfrm>
        </p:spPr>
        <p:txBody>
          <a:bodyPr>
            <a:normAutofit lnSpcReduction="10000"/>
          </a:bodyPr>
          <a:lstStyle/>
          <a:p>
            <a:r>
              <a:rPr lang="en-US" dirty="0" smtClean="0"/>
              <a:t>TU Delft papers – Fred V</a:t>
            </a:r>
          </a:p>
          <a:p>
            <a:r>
              <a:rPr lang="en-US" dirty="0" err="1" smtClean="0"/>
              <a:t>Tepole</a:t>
            </a:r>
            <a:r>
              <a:rPr lang="en-US" dirty="0" smtClean="0"/>
              <a:t> </a:t>
            </a:r>
            <a:r>
              <a:rPr lang="en-US" dirty="0" smtClean="0"/>
              <a:t>papers</a:t>
            </a:r>
            <a:endParaRPr lang="en-US" dirty="0" smtClean="0"/>
          </a:p>
          <a:p>
            <a:r>
              <a:rPr lang="en-US" dirty="0" smtClean="0"/>
              <a:t>Create our own hybrid or novel model</a:t>
            </a:r>
          </a:p>
          <a:p>
            <a:r>
              <a:rPr lang="en-US" dirty="0" smtClean="0"/>
              <a:t>Cellular Automata angiogenesis</a:t>
            </a:r>
            <a:r>
              <a:rPr lang="en-US" dirty="0" smtClean="0"/>
              <a:t>?</a:t>
            </a:r>
          </a:p>
          <a:p>
            <a:r>
              <a:rPr lang="en-US" dirty="0" smtClean="0"/>
              <a:t>Inflammatory stage for set up of proliferation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49080"/>
            <a:ext cx="9144000" cy="2286000"/>
          </a:xfrm>
          <a:prstGeom prst="rect">
            <a:avLst/>
          </a:prstGeom>
        </p:spPr>
      </p:pic>
    </p:spTree>
    <p:extLst>
      <p:ext uri="{BB962C8B-B14F-4D97-AF65-F5344CB8AC3E}">
        <p14:creationId xmlns:p14="http://schemas.microsoft.com/office/powerpoint/2010/main" val="35661712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44691860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a:extLst>
              <a:ext uri="{FF2B5EF4-FFF2-40B4-BE49-F238E27FC236}">
                <a16:creationId xmlns:a16="http://schemas.microsoft.com/office/drawing/2014/main" xmlns="" id="{40283ABC-7ABA-4D90-AA8F-CCA92628E73B}"/>
              </a:ext>
            </a:extLst>
          </p:cNvPr>
          <p:cNvSpPr/>
          <p:nvPr/>
        </p:nvSpPr>
        <p:spPr>
          <a:xfrm>
            <a:off x="323528" y="548680"/>
            <a:ext cx="8280920" cy="55905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b="1" dirty="0" smtClean="0"/>
              <a:t>What is the link between the innate immune system model and the wound healing process?</a:t>
            </a:r>
          </a:p>
          <a:p>
            <a:pPr>
              <a:lnSpc>
                <a:spcPct val="100000"/>
              </a:lnSpc>
            </a:pPr>
            <a:endParaRPr lang="en-US" dirty="0" smtClean="0"/>
          </a:p>
          <a:p>
            <a:pPr>
              <a:lnSpc>
                <a:spcPct val="100000"/>
              </a:lnSpc>
            </a:pPr>
            <a:endParaRPr lang="en-US" dirty="0" smtClean="0"/>
          </a:p>
          <a:p>
            <a:pPr>
              <a:lnSpc>
                <a:spcPct val="100000"/>
              </a:lnSpc>
            </a:pPr>
            <a:r>
              <a:rPr lang="en-US" sz="1600" b="1" dirty="0" smtClean="0"/>
              <a:t>No </a:t>
            </a:r>
            <a:r>
              <a:rPr lang="en-US" sz="1600" dirty="0" smtClean="0"/>
              <a:t>other papers have modeled this relationship.</a:t>
            </a:r>
          </a:p>
          <a:p>
            <a:pPr>
              <a:lnSpc>
                <a:spcPct val="100000"/>
              </a:lnSpc>
            </a:pPr>
            <a:endParaRPr lang="en-US" sz="1600" dirty="0" smtClean="0"/>
          </a:p>
          <a:p>
            <a:pPr>
              <a:lnSpc>
                <a:spcPct val="100000"/>
              </a:lnSpc>
            </a:pPr>
            <a:r>
              <a:rPr lang="en-US" sz="1600" dirty="0" smtClean="0"/>
              <a:t>Several</a:t>
            </a:r>
            <a:r>
              <a:rPr lang="en-US" sz="1600" b="0" strike="noStrike" spc="-1" dirty="0" smtClean="0">
                <a:solidFill>
                  <a:srgbClr val="000000"/>
                </a:solidFill>
                <a:latin typeface="Arial"/>
                <a:ea typeface="Calibri"/>
              </a:rPr>
              <a:t> </a:t>
            </a:r>
            <a:r>
              <a:rPr lang="en-US" sz="1600" dirty="0" smtClean="0"/>
              <a:t>validated models simulate </a:t>
            </a:r>
            <a:r>
              <a:rPr lang="en-US" sz="1600" b="1" dirty="0" smtClean="0"/>
              <a:t>one/two phases </a:t>
            </a:r>
            <a:r>
              <a:rPr lang="en-US" sz="1600" dirty="0" smtClean="0"/>
              <a:t>of wound healing.</a:t>
            </a:r>
          </a:p>
          <a:p>
            <a:pPr>
              <a:lnSpc>
                <a:spcPct val="100000"/>
              </a:lnSpc>
            </a:pPr>
            <a:endParaRPr lang="en-US" sz="1600" dirty="0" smtClean="0"/>
          </a:p>
          <a:p>
            <a:pPr>
              <a:buClr>
                <a:schemeClr val="accent2"/>
              </a:buClr>
            </a:pPr>
            <a:r>
              <a:rPr lang="en-US" sz="1600" dirty="0" smtClean="0"/>
              <a:t>Main difference with </a:t>
            </a:r>
            <a:r>
              <a:rPr lang="en-US" sz="1600" dirty="0" err="1" smtClean="0"/>
              <a:t>cuteanous</a:t>
            </a:r>
            <a:r>
              <a:rPr lang="en-US" sz="1600" dirty="0" smtClean="0"/>
              <a:t> wounds is </a:t>
            </a:r>
            <a:r>
              <a:rPr lang="en-US" sz="1600" dirty="0" smtClean="0"/>
              <a:t>coagulation,</a:t>
            </a:r>
            <a:r>
              <a:rPr lang="en-US" sz="1600" dirty="0" smtClean="0"/>
              <a:t> loss of the skin appendages and re-epithelialization, which can only occur from the edges of the wound.</a:t>
            </a:r>
          </a:p>
          <a:p>
            <a:pPr>
              <a:lnSpc>
                <a:spcPct val="100000"/>
              </a:lnSpc>
            </a:pPr>
            <a:endParaRPr lang="en-US" sz="1600" dirty="0" smtClean="0"/>
          </a:p>
          <a:p>
            <a:pPr>
              <a:lnSpc>
                <a:spcPct val="100000"/>
              </a:lnSpc>
            </a:pPr>
            <a:r>
              <a:rPr lang="en-US" sz="1600" dirty="0" smtClean="0"/>
              <a:t>These models only consider the immune system </a:t>
            </a:r>
            <a:r>
              <a:rPr lang="en-US" sz="1600" b="1" dirty="0" smtClean="0"/>
              <a:t>indirectly</a:t>
            </a:r>
            <a:r>
              <a:rPr lang="en-US" sz="1600" dirty="0" smtClean="0"/>
              <a:t>, while usually explicitly referring to the specific cytokines that activated macrophages release such as TGF-β, TNF-α and interleukins.  </a:t>
            </a:r>
          </a:p>
          <a:p>
            <a:pPr marL="342900" indent="-342900">
              <a:lnSpc>
                <a:spcPct val="100000"/>
              </a:lnSpc>
              <a:buFont typeface="Arial" panose="020B0604020202020204" pitchFamily="34" charset="0"/>
              <a:buChar char="•"/>
            </a:pPr>
            <a:endParaRPr lang="en-US" sz="1600" dirty="0" smtClean="0"/>
          </a:p>
          <a:p>
            <a:pPr>
              <a:lnSpc>
                <a:spcPct val="100000"/>
              </a:lnSpc>
            </a:pPr>
            <a:r>
              <a:rPr lang="en-US" sz="1600" dirty="0" smtClean="0"/>
              <a:t>Using the same cell populations as the immune system model, </a:t>
            </a:r>
          </a:p>
          <a:p>
            <a:pPr lvl="1"/>
            <a:r>
              <a:rPr lang="en-US" sz="1600" dirty="0" smtClean="0"/>
              <a:t>	e.g. pro/anti inflammatory cytokines, activated/resting leukocytes, etc.  </a:t>
            </a:r>
          </a:p>
          <a:p>
            <a:pPr>
              <a:lnSpc>
                <a:spcPct val="100000"/>
              </a:lnSpc>
            </a:pPr>
            <a:endParaRPr lang="en-US" sz="1600" dirty="0" smtClean="0"/>
          </a:p>
          <a:p>
            <a:pPr>
              <a:lnSpc>
                <a:spcPct val="100000"/>
              </a:lnSpc>
            </a:pPr>
            <a:r>
              <a:rPr lang="en-US" sz="1600" dirty="0" smtClean="0"/>
              <a:t>Essentially, once we have connected the HIIS model to the specific cytokines involved in almost all aspects of the healing process (TGFB,FGF,PDGF, VEGF, </a:t>
            </a:r>
            <a:r>
              <a:rPr lang="en-US" sz="1600" dirty="0" err="1" smtClean="0"/>
              <a:t>TNFa</a:t>
            </a:r>
            <a:r>
              <a:rPr lang="en-US" sz="1600" dirty="0" smtClean="0"/>
              <a:t>, IL), much of the legwork has been done by these papers.  </a:t>
            </a:r>
          </a:p>
          <a:p>
            <a:pPr>
              <a:lnSpc>
                <a:spcPct val="100000"/>
              </a:lnSpc>
            </a:pPr>
            <a:r>
              <a:rPr lang="en-US" sz="2000" dirty="0" smtClean="0"/>
              <a:t>  </a:t>
            </a:r>
            <a:endParaRPr lang="en-US" sz="2000" dirty="0"/>
          </a:p>
        </p:txBody>
      </p:sp>
    </p:spTree>
    <p:extLst>
      <p:ext uri="{BB962C8B-B14F-4D97-AF65-F5344CB8AC3E}">
        <p14:creationId xmlns:p14="http://schemas.microsoft.com/office/powerpoint/2010/main" val="116814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p:cNvSpPr/>
          <p:nvPr/>
        </p:nvSpPr>
        <p:spPr>
          <a:xfrm>
            <a:off x="107504" y="260648"/>
            <a:ext cx="4870177" cy="6185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3600" b="0" strike="noStrike" spc="-1" dirty="0">
                <a:solidFill>
                  <a:srgbClr val="000000"/>
                </a:solidFill>
                <a:latin typeface="Arial"/>
                <a:ea typeface="DejaVu Sans"/>
              </a:rPr>
              <a:t>Anti-TGF-</a:t>
            </a:r>
            <a:r>
              <a:rPr lang="en-US" sz="3600" b="0" strike="noStrike" spc="-1" dirty="0">
                <a:solidFill>
                  <a:srgbClr val="000000"/>
                </a:solidFill>
                <a:latin typeface="Liberation Serif;Times New Roman"/>
                <a:ea typeface="Calibri"/>
              </a:rPr>
              <a:t>β</a:t>
            </a:r>
            <a:r>
              <a:rPr lang="en-US" sz="3600" b="0" strike="noStrike" spc="-1" dirty="0">
                <a:solidFill>
                  <a:srgbClr val="000000"/>
                </a:solidFill>
                <a:latin typeface="Arial"/>
                <a:ea typeface="DejaVu Sans"/>
              </a:rPr>
              <a:t> Hypothesis</a:t>
            </a:r>
            <a:endParaRPr lang="en-US" sz="3600" b="0" strike="noStrike" spc="-1" dirty="0">
              <a:latin typeface="Arial"/>
            </a:endParaRPr>
          </a:p>
          <a:p>
            <a:pPr>
              <a:lnSpc>
                <a:spcPct val="100000"/>
              </a:lnSpc>
            </a:pPr>
            <a:endParaRPr lang="en-US" sz="3600" b="0" strike="noStrike" spc="-1" dirty="0">
              <a:latin typeface="Arial"/>
            </a:endParaRPr>
          </a:p>
          <a:p>
            <a:pPr>
              <a:lnSpc>
                <a:spcPct val="100000"/>
              </a:lnSpc>
            </a:pPr>
            <a:r>
              <a:rPr lang="en-US" sz="1800" b="0" strike="noStrike" spc="-1" dirty="0">
                <a:solidFill>
                  <a:srgbClr val="000000"/>
                </a:solidFill>
                <a:latin typeface="Arial"/>
                <a:ea typeface="Calibri"/>
              </a:rPr>
              <a:t>We (and others) </a:t>
            </a:r>
            <a:r>
              <a:rPr lang="en-US" sz="1800" b="0" strike="noStrike" spc="-1" dirty="0" err="1">
                <a:solidFill>
                  <a:srgbClr val="000000"/>
                </a:solidFill>
                <a:latin typeface="Arial"/>
                <a:ea typeface="Calibri"/>
              </a:rPr>
              <a:t>hypothesise</a:t>
            </a:r>
            <a:r>
              <a:rPr lang="en-US" sz="1800" b="0" strike="noStrike" spc="-1" dirty="0">
                <a:solidFill>
                  <a:srgbClr val="000000"/>
                </a:solidFill>
                <a:latin typeface="Arial"/>
                <a:ea typeface="Calibri"/>
              </a:rPr>
              <a:t> that anti-TGF-</a:t>
            </a:r>
            <a:r>
              <a:rPr lang="en-US" sz="1800" b="0" strike="noStrike" spc="-1" dirty="0">
                <a:solidFill>
                  <a:srgbClr val="000000"/>
                </a:solidFill>
                <a:latin typeface="Liberation Serif;Times New Roman"/>
                <a:ea typeface="Calibri"/>
              </a:rPr>
              <a:t>β therapies later in the healing process may lead to less scarring but slower healing. </a:t>
            </a:r>
            <a:endParaRPr lang="en-US" sz="1800" b="0" strike="noStrike" spc="-1" dirty="0">
              <a:latin typeface="Arial"/>
            </a:endParaRPr>
          </a:p>
          <a:p>
            <a:pPr>
              <a:lnSpc>
                <a:spcPct val="100000"/>
              </a:lnSpc>
            </a:pPr>
            <a:endParaRPr lang="en-US" sz="1800" b="0" strike="noStrike" spc="-1" dirty="0">
              <a:latin typeface="Arial"/>
            </a:endParaRPr>
          </a:p>
          <a:p>
            <a:pPr marL="216000" indent="-215640">
              <a:lnSpc>
                <a:spcPct val="100000"/>
              </a:lnSpc>
              <a:buClr>
                <a:srgbClr val="000000"/>
              </a:buClr>
              <a:buSzPct val="45000"/>
              <a:buFont typeface="Symbol"/>
              <a:buChar char=""/>
            </a:pPr>
            <a:r>
              <a:rPr lang="en-US" sz="1400" b="0" strike="noStrike" spc="-1" dirty="0">
                <a:solidFill>
                  <a:srgbClr val="000000"/>
                </a:solidFill>
                <a:latin typeface="Liberation Serif;Times New Roman"/>
                <a:ea typeface="Calibri"/>
              </a:rPr>
              <a:t>Red deer antler (traditional Chinese medicine) ointment found to modulate TGF-β levels and improve cutaneous wound healing outcomes in full-thickness rat models (</a:t>
            </a:r>
            <a:r>
              <a:rPr lang="en-US" sz="1400" b="0" strike="noStrike" spc="-1" dirty="0" err="1">
                <a:solidFill>
                  <a:srgbClr val="000000"/>
                </a:solidFill>
                <a:latin typeface="Liberation Serif;Times New Roman"/>
                <a:ea typeface="Calibri"/>
              </a:rPr>
              <a:t>Gu</a:t>
            </a:r>
            <a:r>
              <a:rPr lang="en-US" sz="1400" b="0" strike="noStrike" spc="-1" dirty="0">
                <a:solidFill>
                  <a:srgbClr val="000000"/>
                </a:solidFill>
                <a:latin typeface="Liberation Serif;Times New Roman"/>
                <a:ea typeface="Calibri"/>
              </a:rPr>
              <a:t> et al., 2008)</a:t>
            </a:r>
            <a:endParaRPr lang="en-US" sz="1400" b="0" strike="noStrike" spc="-1" dirty="0">
              <a:latin typeface="Arial"/>
            </a:endParaRPr>
          </a:p>
          <a:p>
            <a:pPr>
              <a:lnSpc>
                <a:spcPct val="100000"/>
              </a:lnSpc>
            </a:pPr>
            <a:endParaRPr lang="en-US" sz="1400" b="0" strike="noStrike" spc="-1" dirty="0">
              <a:latin typeface="Arial"/>
            </a:endParaRPr>
          </a:p>
          <a:p>
            <a:pPr marL="216000" indent="-215640">
              <a:lnSpc>
                <a:spcPct val="100000"/>
              </a:lnSpc>
              <a:buClr>
                <a:srgbClr val="000000"/>
              </a:buClr>
              <a:buSzPct val="45000"/>
              <a:buFont typeface="Symbol"/>
              <a:buChar char=""/>
            </a:pPr>
            <a:r>
              <a:rPr lang="en-US" sz="1400" b="0" strike="noStrike" spc="-1" dirty="0">
                <a:solidFill>
                  <a:srgbClr val="000000"/>
                </a:solidFill>
                <a:latin typeface="Liberation Serif;Times New Roman"/>
                <a:ea typeface="Calibri"/>
              </a:rPr>
              <a:t>Scarring in adults associated with excessive action of TGF-β</a:t>
            </a:r>
            <a:endParaRPr lang="en-US" sz="1400" b="0" strike="noStrike" spc="-1" dirty="0">
              <a:latin typeface="Arial"/>
            </a:endParaRPr>
          </a:p>
          <a:p>
            <a:pPr>
              <a:lnSpc>
                <a:spcPct val="100000"/>
              </a:lnSpc>
            </a:pPr>
            <a:endParaRPr lang="en-US" sz="1400" b="0" strike="noStrike" spc="-1" dirty="0">
              <a:latin typeface="Arial"/>
            </a:endParaRPr>
          </a:p>
          <a:p>
            <a:pPr marL="216000" indent="-215640">
              <a:lnSpc>
                <a:spcPct val="100000"/>
              </a:lnSpc>
              <a:buClr>
                <a:srgbClr val="000000"/>
              </a:buClr>
              <a:buSzPct val="45000"/>
              <a:buFont typeface="Symbol"/>
              <a:buChar char=""/>
            </a:pPr>
            <a:r>
              <a:rPr lang="en-US" sz="1400" b="0" strike="noStrike" spc="-1" dirty="0" err="1">
                <a:solidFill>
                  <a:srgbClr val="000000"/>
                </a:solidFill>
                <a:latin typeface="Liberation Serif;Times New Roman"/>
                <a:ea typeface="DejaVu Sans"/>
              </a:rPr>
              <a:t>Scarless</a:t>
            </a:r>
            <a:r>
              <a:rPr lang="en-US" sz="1400" b="0" strike="noStrike" spc="-1" dirty="0">
                <a:solidFill>
                  <a:srgbClr val="000000"/>
                </a:solidFill>
                <a:latin typeface="Liberation Serif;Times New Roman"/>
                <a:ea typeface="DejaVu Sans"/>
              </a:rPr>
              <a:t> fetal wounds are relatively deficient in the inflammatory cytokine TGFB (also sparse inflammatory response (reduced macrophage and monocyte infiltrates, absence of endogenous immunoglobulins at the wound site, reduced angiogenesis, and altered levels of peptide growth factors) </a:t>
            </a:r>
            <a:r>
              <a:rPr lang="en-US" sz="1400" spc="-1" dirty="0">
                <a:solidFill>
                  <a:srgbClr val="000000"/>
                </a:solidFill>
                <a:latin typeface="Liberation Serif;Times New Roman"/>
                <a:ea typeface="Calibri"/>
              </a:rPr>
              <a:t>(</a:t>
            </a:r>
            <a:r>
              <a:rPr lang="en-US" sz="1400" spc="-1" dirty="0" err="1">
                <a:solidFill>
                  <a:srgbClr val="000000"/>
                </a:solidFill>
                <a:latin typeface="Liberation Serif;Times New Roman"/>
                <a:ea typeface="Calibri"/>
              </a:rPr>
              <a:t>Adzick</a:t>
            </a:r>
            <a:r>
              <a:rPr lang="en-US" sz="1400" spc="-1" dirty="0">
                <a:solidFill>
                  <a:srgbClr val="000000"/>
                </a:solidFill>
                <a:latin typeface="Liberation Serif;Times New Roman"/>
                <a:ea typeface="Calibri"/>
              </a:rPr>
              <a:t> and Lorenz, 1994)</a:t>
            </a:r>
            <a:r>
              <a:rPr lang="en-US" sz="1400" b="0" strike="noStrike" spc="-1" dirty="0">
                <a:solidFill>
                  <a:srgbClr val="000000"/>
                </a:solidFill>
                <a:latin typeface="Liberation Serif;Times New Roman"/>
                <a:ea typeface="DejaVu Sans"/>
              </a:rPr>
              <a:t> </a:t>
            </a:r>
            <a:endParaRPr lang="en-US" sz="1400" b="0" strike="noStrike" spc="-1" dirty="0">
              <a:latin typeface="Arial"/>
            </a:endParaRPr>
          </a:p>
          <a:p>
            <a:pPr>
              <a:lnSpc>
                <a:spcPct val="100000"/>
              </a:lnSpc>
            </a:pPr>
            <a:endParaRPr lang="en-US" sz="1400" b="0" strike="noStrike" spc="-1" dirty="0">
              <a:latin typeface="Arial"/>
            </a:endParaRPr>
          </a:p>
          <a:p>
            <a:pPr marL="216000" indent="-215640">
              <a:lnSpc>
                <a:spcPct val="100000"/>
              </a:lnSpc>
              <a:buClr>
                <a:srgbClr val="000000"/>
              </a:buClr>
              <a:buSzPct val="45000"/>
              <a:buFont typeface="Symbol"/>
              <a:buChar char=""/>
            </a:pPr>
            <a:r>
              <a:rPr lang="en-US" sz="1400" b="0" strike="noStrike" spc="-1" dirty="0">
                <a:solidFill>
                  <a:srgbClr val="000000"/>
                </a:solidFill>
                <a:latin typeface="Liberation Serif;Times New Roman"/>
                <a:ea typeface="Calibri"/>
              </a:rPr>
              <a:t>It appears that adult wounds may be </a:t>
            </a:r>
            <a:r>
              <a:rPr lang="en-US" sz="1400" b="0" strike="noStrike" spc="-1" dirty="0" err="1">
                <a:solidFill>
                  <a:srgbClr val="000000"/>
                </a:solidFill>
                <a:latin typeface="Liberation Serif;Times New Roman"/>
                <a:ea typeface="Calibri"/>
              </a:rPr>
              <a:t>optimised</a:t>
            </a:r>
            <a:r>
              <a:rPr lang="en-US" sz="1400" b="0" strike="noStrike" spc="-1" dirty="0">
                <a:solidFill>
                  <a:srgbClr val="000000"/>
                </a:solidFill>
                <a:latin typeface="Liberation Serif;Times New Roman"/>
                <a:ea typeface="Calibri"/>
              </a:rPr>
              <a:t> for speed of healing under adverse conditions, resulting in excessive inflammatory infiltrate and cytokine profile  (</a:t>
            </a:r>
            <a:r>
              <a:rPr lang="en-US" sz="1400" b="0" strike="noStrike" spc="-1" dirty="0" err="1">
                <a:solidFill>
                  <a:srgbClr val="000000"/>
                </a:solidFill>
                <a:latin typeface="Liberation Serif;Times New Roman"/>
                <a:ea typeface="Calibri"/>
              </a:rPr>
              <a:t>Adzick</a:t>
            </a:r>
            <a:r>
              <a:rPr lang="en-US" sz="1400" b="0" strike="noStrike" spc="-1" dirty="0">
                <a:solidFill>
                  <a:srgbClr val="000000"/>
                </a:solidFill>
                <a:latin typeface="Liberation Serif;Times New Roman"/>
                <a:ea typeface="Calibri"/>
              </a:rPr>
              <a:t> and Lorenz, 1994) </a:t>
            </a:r>
            <a:endParaRPr lang="en-US" sz="1400" b="0" strike="noStrike" spc="-1" dirty="0">
              <a:latin typeface="Arial"/>
            </a:endParaRPr>
          </a:p>
          <a:p>
            <a:pPr>
              <a:lnSpc>
                <a:spcPct val="100000"/>
              </a:lnSpc>
            </a:pPr>
            <a:endParaRPr lang="en-US" sz="1400" b="0" strike="noStrike" spc="-1" dirty="0">
              <a:latin typeface="Arial"/>
            </a:endParaRPr>
          </a:p>
          <a:p>
            <a:pPr>
              <a:lnSpc>
                <a:spcPct val="100000"/>
              </a:lnSpc>
            </a:pPr>
            <a:endParaRPr lang="en-US" sz="1400" b="0" strike="noStrike" spc="-1" dirty="0">
              <a:latin typeface="Arial"/>
            </a:endParaRPr>
          </a:p>
        </p:txBody>
      </p:sp>
      <p:sp>
        <p:nvSpPr>
          <p:cNvPr id="5" name="CustomShape 2"/>
          <p:cNvSpPr/>
          <p:nvPr/>
        </p:nvSpPr>
        <p:spPr>
          <a:xfrm>
            <a:off x="5150694" y="620688"/>
            <a:ext cx="4098097" cy="85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latin typeface="Arial"/>
                <a:ea typeface="AR PL SungtiL GB"/>
              </a:rPr>
              <a:t>Modulation of AP (through interaction with macrophages) may in fact work in this capacity</a:t>
            </a:r>
            <a:r>
              <a:rPr lang="en-US" sz="1600" b="0" strike="noStrike" spc="-1" dirty="0">
                <a:solidFill>
                  <a:srgbClr val="000000"/>
                </a:solidFill>
                <a:latin typeface="Liberation Serif;Times New Roman"/>
                <a:ea typeface="Calibri"/>
              </a:rPr>
              <a:t>. (“only” speculation until we validate model).</a:t>
            </a:r>
            <a:endParaRPr lang="en-US" sz="1600" b="0" strike="noStrike" spc="-1" dirty="0">
              <a:latin typeface="Arial"/>
            </a:endParaRPr>
          </a:p>
        </p:txBody>
      </p:sp>
      <p:pic>
        <p:nvPicPr>
          <p:cNvPr id="6" name="Picture 5"/>
          <p:cNvPicPr/>
          <p:nvPr/>
        </p:nvPicPr>
        <p:blipFill>
          <a:blip r:embed="rId2"/>
          <a:stretch/>
        </p:blipFill>
        <p:spPr>
          <a:xfrm>
            <a:off x="5150694" y="2476678"/>
            <a:ext cx="3807435" cy="3643528"/>
          </a:xfrm>
          <a:prstGeom prst="rect">
            <a:avLst/>
          </a:prstGeom>
          <a:ln>
            <a:noFill/>
          </a:ln>
        </p:spPr>
      </p:pic>
    </p:spTree>
    <p:extLst>
      <p:ext uri="{BB962C8B-B14F-4D97-AF65-F5344CB8AC3E}">
        <p14:creationId xmlns:p14="http://schemas.microsoft.com/office/powerpoint/2010/main" val="27389171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Immunotherapy</a:t>
            </a:r>
            <a:endParaRPr lang="en-US" dirty="0"/>
          </a:p>
        </p:txBody>
      </p:sp>
      <p:sp>
        <p:nvSpPr>
          <p:cNvPr id="3" name="Content Placeholder 2"/>
          <p:cNvSpPr>
            <a:spLocks noGrp="1"/>
          </p:cNvSpPr>
          <p:nvPr>
            <p:ph idx="1"/>
          </p:nvPr>
        </p:nvSpPr>
        <p:spPr>
          <a:xfrm>
            <a:off x="457200" y="1600200"/>
            <a:ext cx="4042792" cy="4525963"/>
          </a:xfrm>
        </p:spPr>
        <p:txBody>
          <a:bodyPr>
            <a:normAutofit fontScale="85000" lnSpcReduction="20000"/>
          </a:bodyPr>
          <a:lstStyle/>
          <a:p>
            <a:r>
              <a:rPr lang="nl-NL" dirty="0" smtClean="0"/>
              <a:t>Common in early 20th century, </a:t>
            </a:r>
            <a:r>
              <a:rPr lang="nl-NL" dirty="0" err="1" smtClean="0"/>
              <a:t>until</a:t>
            </a:r>
            <a:r>
              <a:rPr lang="nl-NL" dirty="0" smtClean="0"/>
              <a:t> </a:t>
            </a:r>
            <a:r>
              <a:rPr lang="nl-NL" dirty="0" err="1" smtClean="0"/>
              <a:t>the</a:t>
            </a:r>
            <a:r>
              <a:rPr lang="nl-NL" dirty="0" smtClean="0"/>
              <a:t> </a:t>
            </a:r>
            <a:r>
              <a:rPr lang="en-US" dirty="0" smtClean="0"/>
              <a:t>efficacy</a:t>
            </a:r>
            <a:r>
              <a:rPr lang="nl-NL" dirty="0" smtClean="0"/>
              <a:t> of </a:t>
            </a:r>
            <a:r>
              <a:rPr lang="en-US" dirty="0" smtClean="0"/>
              <a:t>penicillin</a:t>
            </a:r>
            <a:r>
              <a:rPr lang="nl-NL" dirty="0" smtClean="0"/>
              <a:t> made </a:t>
            </a:r>
            <a:r>
              <a:rPr lang="en-US" dirty="0" smtClean="0"/>
              <a:t>it</a:t>
            </a:r>
            <a:r>
              <a:rPr lang="nl-NL" dirty="0" smtClean="0"/>
              <a:t> (</a:t>
            </a:r>
            <a:r>
              <a:rPr lang="en-US" dirty="0" smtClean="0"/>
              <a:t>somewhat)</a:t>
            </a:r>
            <a:r>
              <a:rPr lang="nl-NL" dirty="0" smtClean="0"/>
              <a:t> obsolete.</a:t>
            </a:r>
          </a:p>
          <a:p>
            <a:r>
              <a:rPr lang="en-US" dirty="0" smtClean="0"/>
              <a:t>Anti-biotic</a:t>
            </a:r>
            <a:r>
              <a:rPr lang="nl-NL" dirty="0" smtClean="0"/>
              <a:t> </a:t>
            </a:r>
            <a:r>
              <a:rPr lang="en-US" dirty="0" smtClean="0"/>
              <a:t>resistance and rejection of reductionist approach has lead to new found appreciation for the approach.</a:t>
            </a:r>
          </a:p>
          <a:p>
            <a:r>
              <a:rPr lang="en-US" dirty="0" smtClean="0"/>
              <a:t>Especially in cancer treatment.</a:t>
            </a:r>
            <a:r>
              <a:rPr lang="nl-NL" dirty="0" smtClean="0"/>
              <a:t> </a:t>
            </a:r>
            <a:r>
              <a:rPr lang="en-US" dirty="0" smtClean="0"/>
              <a:t> </a:t>
            </a:r>
            <a:r>
              <a:rPr lang="nl-NL" dirty="0" smtClean="0"/>
              <a:t>  </a:t>
            </a: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27984" y="1700808"/>
            <a:ext cx="4499992" cy="40324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6012160" y="5013176"/>
            <a:ext cx="2376264" cy="216024"/>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V="1">
            <a:off x="5796136" y="5301208"/>
            <a:ext cx="576064" cy="108012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7308304" y="5301208"/>
            <a:ext cx="432048" cy="115212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89520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ImmuneXpresso</a:t>
            </a:r>
            <a:r>
              <a:rPr lang="en-US" dirty="0" smtClean="0"/>
              <a:t> [</a:t>
            </a:r>
            <a:r>
              <a:rPr lang="en-US" dirty="0" err="1" smtClean="0"/>
              <a:t>Kveler</a:t>
            </a:r>
            <a:r>
              <a:rPr lang="en-US" dirty="0" smtClean="0"/>
              <a:t> et al., 2018]</a:t>
            </a:r>
            <a:endParaRPr lang="en-US" dirty="0"/>
          </a:p>
        </p:txBody>
      </p:sp>
      <p:sp>
        <p:nvSpPr>
          <p:cNvPr id="3" name="Content Placeholder 2"/>
          <p:cNvSpPr>
            <a:spLocks noGrp="1"/>
          </p:cNvSpPr>
          <p:nvPr>
            <p:ph idx="1"/>
          </p:nvPr>
        </p:nvSpPr>
        <p:spPr>
          <a:xfrm>
            <a:off x="107504" y="1412776"/>
            <a:ext cx="3744416" cy="5616624"/>
          </a:xfrm>
        </p:spPr>
        <p:txBody>
          <a:bodyPr>
            <a:normAutofit/>
          </a:bodyPr>
          <a:lstStyle/>
          <a:p>
            <a:r>
              <a:rPr lang="en-US" sz="2400" dirty="0" smtClean="0"/>
              <a:t>Prior to finding this paper, we had been manually collating all cell-cytokine interactions from literature.</a:t>
            </a:r>
          </a:p>
          <a:p>
            <a:r>
              <a:rPr lang="en-US" sz="2400" dirty="0" smtClean="0"/>
              <a:t>We can initially train the network on this interaction data but would really like burn wound specific biomarker information over the phases of healing we decide to model.  </a:t>
            </a:r>
            <a:endParaRPr lang="en-US" sz="24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8461" y="1340768"/>
            <a:ext cx="5076056" cy="52565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85042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6927" y="1268760"/>
            <a:ext cx="6685401" cy="5463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990633" y="260648"/>
            <a:ext cx="7017988" cy="646331"/>
          </a:xfrm>
          <a:prstGeom prst="rect">
            <a:avLst/>
          </a:prstGeom>
          <a:noFill/>
        </p:spPr>
        <p:txBody>
          <a:bodyPr wrap="square" rtlCol="0">
            <a:spAutoFit/>
          </a:bodyPr>
          <a:lstStyle/>
          <a:p>
            <a:r>
              <a:rPr lang="en-US" sz="3600" dirty="0" err="1" smtClean="0"/>
              <a:t>ImmuneXpresso</a:t>
            </a:r>
            <a:r>
              <a:rPr lang="en-US" sz="3600" dirty="0" smtClean="0"/>
              <a:t> Search Results</a:t>
            </a:r>
            <a:endParaRPr lang="en-US" sz="3600" dirty="0"/>
          </a:p>
        </p:txBody>
      </p:sp>
    </p:spTree>
    <p:extLst>
      <p:ext uri="{BB962C8B-B14F-4D97-AF65-F5344CB8AC3E}">
        <p14:creationId xmlns:p14="http://schemas.microsoft.com/office/powerpoint/2010/main" val="9253680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Causes of Excessive Scarring </a:t>
            </a:r>
            <a:endParaRPr lang="en-US" dirty="0"/>
          </a:p>
        </p:txBody>
      </p:sp>
      <p:sp>
        <p:nvSpPr>
          <p:cNvPr id="3" name="Content Placeholder 2"/>
          <p:cNvSpPr>
            <a:spLocks noGrp="1"/>
          </p:cNvSpPr>
          <p:nvPr>
            <p:ph idx="1"/>
          </p:nvPr>
        </p:nvSpPr>
        <p:spPr/>
        <p:txBody>
          <a:bodyPr>
            <a:normAutofit lnSpcReduction="10000"/>
          </a:bodyPr>
          <a:lstStyle/>
          <a:p>
            <a:r>
              <a:rPr lang="en-US" dirty="0" smtClean="0"/>
              <a:t>Inflammation phase lasting too long (</a:t>
            </a:r>
            <a:r>
              <a:rPr lang="en-US" dirty="0" err="1" smtClean="0"/>
              <a:t>Tepole</a:t>
            </a:r>
            <a:r>
              <a:rPr lang="en-US" dirty="0" smtClean="0"/>
              <a:t>,</a:t>
            </a:r>
          </a:p>
          <a:p>
            <a:r>
              <a:rPr lang="en-US" dirty="0" smtClean="0"/>
              <a:t>Macrophages not changing to anti-inflammatory phenotype</a:t>
            </a:r>
          </a:p>
          <a:p>
            <a:r>
              <a:rPr lang="en-US" dirty="0" smtClean="0"/>
              <a:t>Fibroblast overshoot causing collagen dump, can be seen in 1D</a:t>
            </a:r>
          </a:p>
          <a:p>
            <a:r>
              <a:rPr lang="en-US" dirty="0" smtClean="0"/>
              <a:t>Failure to remove inflammatory cells causes pathogenesis of non-healing wounds – but clearing/scrapping wounds may fix this anyway</a:t>
            </a:r>
            <a:endParaRPr lang="en-US" dirty="0"/>
          </a:p>
        </p:txBody>
      </p:sp>
    </p:spTree>
    <p:extLst>
      <p:ext uri="{BB962C8B-B14F-4D97-AF65-F5344CB8AC3E}">
        <p14:creationId xmlns:p14="http://schemas.microsoft.com/office/powerpoint/2010/main" val="1647348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Proposed Model Structure</a:t>
            </a:r>
            <a:endParaRPr lang="en-US" dirty="0"/>
          </a:p>
        </p:txBody>
      </p:sp>
      <p:sp>
        <p:nvSpPr>
          <p:cNvPr id="3" name="Content Placeholder 2"/>
          <p:cNvSpPr>
            <a:spLocks noGrp="1"/>
          </p:cNvSpPr>
          <p:nvPr>
            <p:ph idx="1"/>
          </p:nvPr>
        </p:nvSpPr>
        <p:spPr/>
        <p:txBody>
          <a:bodyPr/>
          <a:lstStyle/>
          <a:p>
            <a:r>
              <a:rPr lang="en-US" dirty="0" smtClean="0"/>
              <a:t>HIIS model connected to a </a:t>
            </a:r>
            <a:r>
              <a:rPr lang="en-US" dirty="0" err="1" smtClean="0"/>
              <a:t>generalised</a:t>
            </a:r>
            <a:r>
              <a:rPr lang="en-US" dirty="0" smtClean="0"/>
              <a:t> ECM by deep learning algorithm.  </a:t>
            </a:r>
          </a:p>
          <a:p>
            <a:r>
              <a:rPr lang="en-US" dirty="0" smtClean="0"/>
              <a:t>ECM acts as an interface to ABM models.  HIIS can be modulated by AP, while the ECM can be modulated by topical application</a:t>
            </a:r>
            <a:r>
              <a:rPr lang="en-US" dirty="0" smtClean="0"/>
              <a:t>.</a:t>
            </a:r>
          </a:p>
          <a:p>
            <a:r>
              <a:rPr lang="en-US" dirty="0" smtClean="0"/>
              <a:t>ABM models can then be swapped out while the ECM composition remains.  </a:t>
            </a:r>
            <a:endParaRPr lang="en-US" dirty="0"/>
          </a:p>
        </p:txBody>
      </p:sp>
    </p:spTree>
    <p:extLst>
      <p:ext uri="{BB962C8B-B14F-4D97-AF65-F5344CB8AC3E}">
        <p14:creationId xmlns:p14="http://schemas.microsoft.com/office/powerpoint/2010/main" val="12256486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Options for </a:t>
            </a:r>
            <a:r>
              <a:rPr lang="en-US" dirty="0" smtClean="0"/>
              <a:t>Non-Machine Learning ECM to HIIS</a:t>
            </a:r>
            <a:endParaRPr lang="en-US" dirty="0"/>
          </a:p>
        </p:txBody>
      </p:sp>
      <p:sp>
        <p:nvSpPr>
          <p:cNvPr id="3" name="Content Placeholder 2"/>
          <p:cNvSpPr>
            <a:spLocks noGrp="1"/>
          </p:cNvSpPr>
          <p:nvPr>
            <p:ph idx="1"/>
          </p:nvPr>
        </p:nvSpPr>
        <p:spPr>
          <a:xfrm>
            <a:off x="467544" y="1700808"/>
            <a:ext cx="8229600" cy="4525963"/>
          </a:xfrm>
        </p:spPr>
        <p:txBody>
          <a:bodyPr>
            <a:normAutofit fontScale="85000" lnSpcReduction="20000"/>
          </a:bodyPr>
          <a:lstStyle/>
          <a:p>
            <a:r>
              <a:rPr lang="en-US" dirty="0" smtClean="0"/>
              <a:t>Simply use a network or Partial DE based on cell-cytokine interactions found in literature</a:t>
            </a:r>
          </a:p>
          <a:p>
            <a:r>
              <a:rPr lang="en-US" dirty="0" smtClean="0"/>
              <a:t>Use existing data to translate </a:t>
            </a:r>
            <a:r>
              <a:rPr lang="en-US" dirty="0" smtClean="0"/>
              <a:t>between the broader categories of the HIIS and the specific ECM composition used by ABM models.</a:t>
            </a:r>
          </a:p>
          <a:p>
            <a:r>
              <a:rPr lang="en-US" dirty="0" smtClean="0"/>
              <a:t>Some combination:</a:t>
            </a:r>
          </a:p>
          <a:p>
            <a:pPr lvl="1"/>
            <a:r>
              <a:rPr lang="en-US" dirty="0" smtClean="0"/>
              <a:t>Layers between blood composition and HIIS.  Then </a:t>
            </a:r>
            <a:r>
              <a:rPr lang="en-US" dirty="0" smtClean="0"/>
              <a:t>different </a:t>
            </a:r>
            <a:r>
              <a:rPr lang="en-US" dirty="0" smtClean="0"/>
              <a:t>network connecting these cytokines to the ECM.</a:t>
            </a:r>
          </a:p>
          <a:p>
            <a:pPr lvl="1"/>
            <a:r>
              <a:rPr lang="en-US" dirty="0" smtClean="0"/>
              <a:t>Train/establish an </a:t>
            </a:r>
            <a:r>
              <a:rPr lang="en-US" dirty="0" err="1" smtClean="0"/>
              <a:t>interscopic</a:t>
            </a:r>
            <a:r>
              <a:rPr lang="en-US" dirty="0" smtClean="0"/>
              <a:t> (non-</a:t>
            </a:r>
            <a:r>
              <a:rPr lang="en-US" dirty="0" err="1" smtClean="0"/>
              <a:t>hierachical</a:t>
            </a:r>
            <a:r>
              <a:rPr lang="en-US" dirty="0" smtClean="0"/>
              <a:t>) network based on cell-cytokine literature and later tuned/refined by data collected at burn </a:t>
            </a:r>
            <a:r>
              <a:rPr lang="en-US" dirty="0" err="1" smtClean="0"/>
              <a:t>centre</a:t>
            </a:r>
            <a:endParaRPr lang="en-US" dirty="0" smtClean="0"/>
          </a:p>
          <a:p>
            <a:pPr marL="457200" lvl="1" indent="0">
              <a:buNone/>
            </a:pPr>
            <a:r>
              <a:rPr lang="en-US" dirty="0" smtClean="0"/>
              <a:t> </a:t>
            </a:r>
            <a:endParaRPr lang="en-US" dirty="0"/>
          </a:p>
        </p:txBody>
      </p:sp>
    </p:spTree>
    <p:extLst>
      <p:ext uri="{BB962C8B-B14F-4D97-AF65-F5344CB8AC3E}">
        <p14:creationId xmlns:p14="http://schemas.microsoft.com/office/powerpoint/2010/main" val="397884959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197</TotalTime>
  <Words>757</Words>
  <Application>Microsoft Office PowerPoint</Application>
  <PresentationFormat>On-screen Show (4:3)</PresentationFormat>
  <Paragraphs>72</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Brandwonden Project</vt:lpstr>
      <vt:lpstr>PowerPoint Presentation</vt:lpstr>
      <vt:lpstr>PowerPoint Presentation</vt:lpstr>
      <vt:lpstr>Immunotherapy</vt:lpstr>
      <vt:lpstr>ImmuneXpresso [Kveler et al., 2018]</vt:lpstr>
      <vt:lpstr>PowerPoint Presentation</vt:lpstr>
      <vt:lpstr>Causes of Excessive Scarring </vt:lpstr>
      <vt:lpstr>Proposed Model Structure</vt:lpstr>
      <vt:lpstr>Options for Non-Machine Learning ECM to HIIS</vt:lpstr>
      <vt:lpstr>Options for ML HIIS to ECM</vt:lpstr>
      <vt:lpstr>Hypergraphs</vt:lpstr>
      <vt:lpstr>Options for ABM models connected to neural network</vt:lpstr>
      <vt:lpstr>PowerPoint Presentation</vt:lpstr>
    </vt:vector>
  </TitlesOfParts>
  <Company>Universiteit van Amsterdam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Dickens, Ben</dc:creator>
  <cp:lastModifiedBy>Dickens, Ben</cp:lastModifiedBy>
  <cp:revision>12</cp:revision>
  <dcterms:created xsi:type="dcterms:W3CDTF">2019-06-23T09:58:41Z</dcterms:created>
  <dcterms:modified xsi:type="dcterms:W3CDTF">2019-06-23T14:13:01Z</dcterms:modified>
</cp:coreProperties>
</file>

<file path=docProps/thumbnail.jpeg>
</file>